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embeddedFontLst>
    <p:embeddedFont>
      <p:font typeface="Microsoft YaHei UI" panose="020B0503020204020204" pitchFamily="34" charset="-122"/>
      <p:regular r:id="rId19"/>
      <p:bold r:id="rId20"/>
    </p:embeddedFont>
    <p:embeddedFont>
      <p:font typeface="Microsoft YaHei UI Light" panose="020B0502040204020203" pitchFamily="34" charset="-122"/>
      <p:regular r:id="rId21"/>
    </p:embeddedFont>
    <p:embeddedFont>
      <p:font typeface="等线" panose="02010600030101010101" pitchFamily="2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6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orient="horz" pos="688" userDrawn="1">
          <p15:clr>
            <a:srgbClr val="A4A3A4"/>
          </p15:clr>
        </p15:guide>
        <p15:guide id="7" orient="horz" pos="728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stin Jiang" initials="DJ" lastIdx="1" clrIdx="0">
    <p:extLst>
      <p:ext uri="{19B8F6BF-5375-455C-9EA6-DF929625EA0E}">
        <p15:presenceInfo xmlns:p15="http://schemas.microsoft.com/office/powerpoint/2012/main" userId="d450a64595378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4000"/>
    <a:srgbClr val="CC4900"/>
    <a:srgbClr val="CF4F0F"/>
    <a:srgbClr val="E76413"/>
    <a:srgbClr val="CBD8E7"/>
    <a:srgbClr val="0078D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2" y="135"/>
      </p:cViewPr>
      <p:guideLst>
        <p:guide orient="horz" pos="2387"/>
        <p:guide pos="3840"/>
        <p:guide orient="horz" pos="256"/>
        <p:guide pos="192"/>
        <p:guide pos="7491"/>
        <p:guide orient="horz" pos="688"/>
        <p:guide orient="horz" pos="728"/>
        <p:guide orient="horz" pos="4110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719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0FB3AA8-17C4-4E56-B689-468E5A2574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837D6A-6FE4-423F-8A70-F7CE4BA315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D1902-5988-40BA-BB86-43F51378F094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52F9E-E232-4509-964F-E1686E5461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A18A87-80C6-49B7-AAE3-F43D1A5486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5A827-0981-4853-99A6-3B4F58705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94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CD0DB-3F5F-491C-A801-02459D8714C1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536ED-2EF8-4400-BA8B-E5F0966DEC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9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传统灾害预警系统依赖人工经验与孤立数据源，存在响应滞后、信息覆盖不全、预测精度不足等问题，难以应对复杂多变的灾害场景。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536ED-2EF8-4400-BA8B-E5F0966DEC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整合卫星遥感、地面传感器、气象数据、地理信息等多维度数据源，结合人工智能模型对灾害演化规律进行深度挖掘，可在灾前预判风险等级、灾中实时追踪态势、灾后评估损失路径，形成全生命周期的灾害管理闭环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其核心价值在于缩短预警响应时间、提高预测准确性，并通过跨部门数据共享与协同指挥机制，为政府、企业和公众提供多层级、差异化的应急策略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536ED-2EF8-4400-BA8B-E5F0966DECD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5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自然灾害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：地震、洪水、台风、山体滑坡、泥石流、森林火灾、极端高温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低温等。</a:t>
            </a: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人为事故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：危化品泄漏、工业爆炸、城市内涝、建筑坍塌、交通枢纽瘫痪等。</a:t>
            </a: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复合型灾害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：台风引发的洪涝与电力中断、地震后的火灾与次生污染等关联灾害场景。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536ED-2EF8-4400-BA8B-E5F0966DECD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51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公众群体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：通过移动端推送预警信息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或紧急警报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（如避难路线、物资储备建议）。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政府与公共机构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：应急管理部、气象局、自然资源部门，用于制定区域防灾政策与资源调度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疏散预案执行。</a:t>
            </a: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工业企业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：能源、化工、采矿等高危行业企业，用于厂区安全监控与事故应急响应。</a:t>
            </a:r>
          </a:p>
          <a:p>
            <a:r>
              <a:rPr lang="zh-CN" altLang="en-US" b="1" dirty="0"/>
              <a:t>交通运输</a:t>
            </a:r>
            <a:r>
              <a:rPr lang="zh-CN" altLang="en-US" dirty="0"/>
              <a:t>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536ED-2EF8-4400-BA8B-E5F0966DECD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93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公众群体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：通过移动端推送预警信息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或紧急警报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（如避难路线、物资储备建议）。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政府与公共机构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：应急管理部、气象局、自然资源部门，用于制定区域防灾政策与资源调度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疏散预案执行。</a:t>
            </a: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工业企业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：能源、化工、采矿等高危行业企业，用于厂区安全监控与事故应急响应。</a:t>
            </a:r>
          </a:p>
          <a:p>
            <a:r>
              <a:rPr lang="zh-CN" altLang="en-US" b="1" dirty="0"/>
              <a:t>交通运输</a:t>
            </a:r>
            <a:r>
              <a:rPr lang="zh-CN" altLang="en-US" dirty="0"/>
              <a:t>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536ED-2EF8-4400-BA8B-E5F0966DECD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90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536ED-2EF8-4400-BA8B-E5F0966DECD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1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536ED-2EF8-4400-BA8B-E5F0966DECD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7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536ED-2EF8-4400-BA8B-E5F0966DECD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92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12703C-1F8F-4CF6-AEC0-9FD5C8EC141B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971268-A700-47C5-8476-1E7FFE20B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389840-1D42-46C2-80AD-8207EBC29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1E90F-69A0-4064-8F14-24C98FCC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A27B3-555C-4E3A-81A3-19F7D06F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DC827-1A19-4B54-95E7-39489DCC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7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36BBC-442D-4E3B-BB23-EEFDA8C1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7B832C-EBD9-4E35-96CA-518602E02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505CE-5D33-44EC-B7E2-BC610ECF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8FBCE-C407-4273-919C-69446DC1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BA157-E04A-4414-B40B-D8BF4F3E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D1DB6A-60A2-4798-A795-F88A46188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3CB81-7412-442E-B078-1D977421C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492B2-3E69-4781-A4AB-257DCC28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93905-D2B0-4A88-A0F7-C23E1011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EF3C2-308C-4112-8CF8-418374A0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7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96571-03D9-42A4-AA6E-D9914A78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7696"/>
            <a:ext cx="9535027" cy="4769268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Aft>
                <a:spcPts val="800"/>
              </a:spcAft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14000"/>
              </a:lnSpc>
              <a:spcAft>
                <a:spcPts val="800"/>
              </a:spcAft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14000"/>
              </a:lnSpc>
              <a:spcAft>
                <a:spcPts val="800"/>
              </a:spcAft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14000"/>
              </a:lnSpc>
              <a:spcAft>
                <a:spcPts val="800"/>
              </a:spcAft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F3F54-A3E6-4D17-A862-FEFC1EE5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DC8F47-493B-4B06-8B1F-A20CB7D2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522F8-60F0-4D63-B3F3-7E355AE5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B3883834-AB47-4CE5-A7F1-6877FF68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47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B4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F482067-5BB2-4A50-87D0-CB9516F92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4" y="3041402"/>
            <a:ext cx="112354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1CDEF749-DC2B-4405-AA77-73A9E0FF3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795" y="5612735"/>
            <a:ext cx="11235488" cy="5233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F5C2329E-FE09-4193-97B7-BCE064FB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795" y="6356352"/>
            <a:ext cx="2223842" cy="365125"/>
          </a:xfrm>
        </p:spPr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119531A-78DF-4C36-A43E-1C68F635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216" y="6366042"/>
            <a:ext cx="6240379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C0F551E9-7296-4EB5-AE4F-10B798D7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188" y="6356350"/>
            <a:ext cx="2743200" cy="365125"/>
          </a:xfrm>
        </p:spPr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98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E8101-44C7-466D-87FB-011055B8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E32E3-83CA-4CAF-B8BB-623C0C1DD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C57C9B-D73D-4173-83DE-C1DB09E19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B7F65E-CA04-4605-8C3B-13D40E58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C47BD-AD56-4567-845F-A133DAC2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55550B-E306-4647-B988-593DBAD4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1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DBB24-394F-464F-A906-08404528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455F57-2C93-4FE9-B7B1-DAEC9565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2190-9255-4361-86DC-CA0BF478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75237A-F0EB-4626-994B-7E83633DE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60F335-0F77-4F13-A7D5-5E6C53C8D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20CD19-0001-47D0-A0F4-7318645A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BC2967-66DD-41CC-AD97-D31821F4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E9EA3E-E04E-4E2A-9255-067AAB71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9056B-B7A3-4EE8-BDE0-6C7644C0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ED93A4-2BAD-4C69-8381-3B2C6DCA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21A71B-066E-4EEF-93BE-01605CD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C04A3F-36A3-4BDF-BE6A-7FF3B14C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28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83F24D-EB6B-4A1C-86BC-AF8BD543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C64387-BF1C-44F9-A8DC-57CB8D32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8B25C-516A-4D17-9249-0B83152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1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4F1A5-B968-41C3-9371-E7DF8047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A16DB-BC58-45D3-A258-2CE78CB1E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B18F05-B34B-41D2-8B97-07C3E5F58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FAAD-C5DE-416A-BE94-F9D2DB24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F58B7A-D6ED-415C-A5C0-8FC201A4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72661E-F97D-4322-AB1B-85F0EA54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5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CD315-DE65-4812-9CEF-D3073356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CAA34-6A35-4BAC-8F0E-8A80AAAF4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25BAA-7499-4A89-AB17-93FBAD5F0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E9C0BD-630A-46CF-A845-4CF2A90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34F09-E7FA-42BC-B948-A8A6809D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CADFD2-1208-43E1-8217-F35EF90C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14B3-0B64-4B67-8EF4-AA8E97E9E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0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4A6420-7E2D-40C5-898E-04DB56E5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62" y="294773"/>
            <a:ext cx="9535027" cy="93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674F7-0B95-410C-9B65-A851EACE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361" y="1413711"/>
            <a:ext cx="9535027" cy="476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A4AF0-8020-492C-B5F0-E7500E189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24360" y="6356350"/>
            <a:ext cx="2223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B5D4-6233-4941-9EFA-52EFBF47A480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DD19A3-393B-42F8-8CE9-95894A31E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4795" y="6366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26EF4-5F39-4B81-B7F0-9EB73F9D6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61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14B3-0B64-4B67-8EF4-AA8E97E9E97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AAE094-33F7-47F7-AEE8-B00778C6697C}"/>
              </a:ext>
            </a:extLst>
          </p:cNvPr>
          <p:cNvSpPr/>
          <p:nvPr userDrawn="1"/>
        </p:nvSpPr>
        <p:spPr>
          <a:xfrm>
            <a:off x="0" y="0"/>
            <a:ext cx="2195763" cy="6858000"/>
          </a:xfrm>
          <a:prstGeom prst="rect">
            <a:avLst/>
          </a:prstGeom>
          <a:solidFill>
            <a:srgbClr val="B4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E4AE3B-8BF3-4662-997B-C557FC220C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800" y="419100"/>
            <a:ext cx="1046132" cy="10152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D966E9-1388-4015-8B13-255C0331A17A}"/>
              </a:ext>
            </a:extLst>
          </p:cNvPr>
          <p:cNvSpPr txBox="1"/>
          <p:nvPr userDrawn="1"/>
        </p:nvSpPr>
        <p:spPr>
          <a:xfrm>
            <a:off x="304800" y="60695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灾害预警系统</a:t>
            </a:r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56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688" userDrawn="1">
          <p15:clr>
            <a:srgbClr val="F26B43"/>
          </p15:clr>
        </p15:guide>
        <p15:guide id="7" orient="horz" pos="728" userDrawn="1">
          <p15:clr>
            <a:srgbClr val="F26B43"/>
          </p15:clr>
        </p15:guide>
        <p15:guide id="8" orient="horz" pos="4104" userDrawn="1">
          <p15:clr>
            <a:srgbClr val="F26B43"/>
          </p15:clr>
        </p15:guide>
        <p15:guide id="9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8.png"/><Relationship Id="rId18" Type="http://schemas.openxmlformats.org/officeDocument/2006/relationships/image" Target="../media/image27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2E929-97CF-49B9-BB50-1CDB79CE5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灾害预警系统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30D845-6502-4D34-AE28-718F8B543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需求分析与原型设计展示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26B713-68BC-477A-8D7C-3BDB8899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851" y="543914"/>
            <a:ext cx="2478836" cy="24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2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25325A5-0506-4638-9682-29CC495D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7696"/>
            <a:ext cx="9535027" cy="1259304"/>
          </a:xfrm>
        </p:spPr>
        <p:txBody>
          <a:bodyPr>
            <a:normAutofit/>
          </a:bodyPr>
          <a:lstStyle/>
          <a:p>
            <a:r>
              <a:rPr lang="zh-CN" altLang="en-US" dirty="0"/>
              <a:t>智能分析层：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构建灾害预测核心算法，支持多模态数据融合与时空序列分析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85CF24-9441-4741-898B-3B442B8C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技术范围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793817-7FE4-43A6-9312-4383337C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54" y="2530240"/>
            <a:ext cx="4803929" cy="3600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32E4CB-5A17-4255-9C84-98053931DDA0}"/>
              </a:ext>
            </a:extLst>
          </p:cNvPr>
          <p:cNvSpPr txBox="1"/>
          <p:nvPr/>
        </p:nvSpPr>
        <p:spPr>
          <a:xfrm>
            <a:off x="2424360" y="2609850"/>
            <a:ext cx="5798890" cy="3664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利用知识图谱技术建立灾害因果链模型</a:t>
            </a:r>
          </a:p>
          <a:p>
            <a:pPr marL="800100" marR="0" lvl="1" indent="-3429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采样对象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：近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年台风引发次生灾害案例</a:t>
            </a:r>
          </a:p>
          <a:p>
            <a:pPr marL="800100" marR="0" lvl="1" indent="-3429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数据来源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：历史灾害数据库</a:t>
            </a:r>
          </a:p>
          <a:p>
            <a:pPr marL="800100" marR="0" lvl="1" indent="-3429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关联强度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：台风→电力中断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(0.78)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，台风→洪涝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(0.92)</a:t>
            </a:r>
          </a:p>
          <a:p>
            <a:pPr marL="800100" marR="0" lvl="1" indent="-3429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时序特征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：台风登陆后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小时内洪涝风险最高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5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8B1A66C-271A-4E57-B539-20CD14383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1" y="1407696"/>
            <a:ext cx="3671639" cy="4769268"/>
          </a:xfrm>
        </p:spPr>
        <p:txBody>
          <a:bodyPr/>
          <a:lstStyle/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预警与协同层：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动态生成预警等级地图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通过</a:t>
            </a:r>
            <a:r>
              <a:rPr lang="en-US" altLang="zh-CN" dirty="0"/>
              <a:t>5G</a:t>
            </a:r>
            <a:r>
              <a:rPr lang="zh-CN" altLang="en-US" dirty="0"/>
              <a:t>消息、小区广播、警报扬声器、电视速报信息等多通道触达用户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开发预警</a:t>
            </a:r>
            <a:r>
              <a:rPr lang="en-US" altLang="zh-CN" dirty="0"/>
              <a:t>App</a:t>
            </a:r>
            <a:r>
              <a:rPr lang="zh-CN" altLang="en-US" dirty="0"/>
              <a:t>，将多种预警信息进行整合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4487F0-9F18-4605-9927-9E461ABD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技术范围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08B96C-BC41-4C51-ADEF-A22F489E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00" y="653902"/>
            <a:ext cx="6237337" cy="50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DE196D-3B8C-4B25-B0D6-47844988A848}"/>
              </a:ext>
            </a:extLst>
          </p:cNvPr>
          <p:cNvSpPr txBox="1"/>
          <p:nvPr/>
        </p:nvSpPr>
        <p:spPr>
          <a:xfrm>
            <a:off x="9937627" y="6069568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©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特務機関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NERV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235257E-DF48-465C-BE0F-1D71A615D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201" y="4563979"/>
            <a:ext cx="2499894" cy="18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1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C04C919-71E7-40A2-B52B-67D4A6C84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6113582" cy="4769268"/>
          </a:xfrm>
        </p:spPr>
        <p:txBody>
          <a:bodyPr>
            <a:normAutofit/>
          </a:bodyPr>
          <a:lstStyle/>
          <a:p>
            <a:r>
              <a:rPr lang="zh-CN" altLang="en-US" dirty="0"/>
              <a:t>随着社会、科技的发展，国内也出现了一些灾害预警系统。例如部分手机厂商内置了灾害预警功能，在灾害发生时及时通知用户避难。但其不足也很明显：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非强制性标准，普及程度低；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需要用户手动开启，普及率难以提高；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依赖网络连接，面对自然灾害可靠性不足；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只有地震和恶劣天气预警；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数据源单一，缺少全国性数据接入。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979921D-A160-4DA7-B53D-9F0B61F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现有产品不足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C87D9-16A3-4DEA-9C51-56F70E7C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75" y="0"/>
            <a:ext cx="3383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27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45E1B91-0D40-484A-92FF-8F3375942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预警系统服务端设计上，各地区设置地区预警中心，在接受国家级预警中心下发的预警的同时，综合本地灾害特点与监测数据，使用符合当地实际情况的预警方式进行及时预警。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F2674A-5A6F-4141-8E49-37FE7F9F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EEFE3E-F781-4CC4-98B4-F45670E4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734" y="2937286"/>
            <a:ext cx="9847521" cy="362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29CD62-D37B-455D-956A-1E433FFB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362" y="1407696"/>
            <a:ext cx="4050866" cy="4769268"/>
          </a:xfrm>
        </p:spPr>
        <p:txBody>
          <a:bodyPr/>
          <a:lstStyle/>
          <a:p>
            <a:r>
              <a:rPr lang="zh-CN" altLang="en-US" dirty="0"/>
              <a:t>针对个人的灾害预警或警报，采用</a:t>
            </a:r>
            <a:r>
              <a:rPr lang="en-US" altLang="zh-CN" dirty="0"/>
              <a:t>2G</a:t>
            </a:r>
            <a:r>
              <a:rPr lang="zh-CN" altLang="en-US" dirty="0"/>
              <a:t>网络标准</a:t>
            </a:r>
            <a:r>
              <a:rPr lang="en-US" altLang="zh-CN" dirty="0"/>
              <a:t>GSM</a:t>
            </a:r>
            <a:r>
              <a:rPr lang="zh-CN" altLang="en-US" dirty="0"/>
              <a:t>中所提供的</a:t>
            </a:r>
            <a:r>
              <a:rPr lang="zh-CN" altLang="en-US" b="1" dirty="0"/>
              <a:t>小区广播</a:t>
            </a:r>
            <a:r>
              <a:rPr lang="zh-CN" altLang="en-US" dirty="0"/>
              <a:t>功能。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不依赖大网络带宽；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en-US" altLang="zh-CN" dirty="0"/>
              <a:t>2G</a:t>
            </a:r>
            <a:r>
              <a:rPr lang="zh-CN" altLang="en-US" dirty="0"/>
              <a:t>网络基础设置完善，电磁波传输距离更远；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几乎所有设备内置支持；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系统级强提醒。</a:t>
            </a:r>
            <a:endParaRPr lang="en-US" altLang="zh-CN" dirty="0"/>
          </a:p>
          <a:p>
            <a:pPr marL="800100" lvl="1" indent="-342900">
              <a:buFont typeface="Times New Roman" panose="02020603050405020304" pitchFamily="18" charset="0"/>
              <a:buChar char="–"/>
            </a:pP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7412C8-BCC2-42C7-B1B4-BE734B79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EDC852-2102-40EA-9BA5-E4F8DC1A6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t="1554" b="53197"/>
          <a:stretch/>
        </p:blipFill>
        <p:spPr>
          <a:xfrm>
            <a:off x="6229359" y="1690576"/>
            <a:ext cx="7398554" cy="53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FE0597-A72A-40C2-BFAC-311F22D9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多种警报方式，尽可能让所有人接受到灾害警报。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18479C-0D1D-46F2-B61D-C51A73A2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052987-0E8C-44F1-B75D-8A62A71DB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1" y="1988952"/>
            <a:ext cx="7911020" cy="44499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59C7DF-E669-4344-A675-82F0799A1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8"/>
          <a:stretch/>
        </p:blipFill>
        <p:spPr>
          <a:xfrm>
            <a:off x="8931350" y="1233236"/>
            <a:ext cx="3385916" cy="60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6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404B61-520F-4837-A45E-72940F74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全球气候变化加剧、城市化进程加快以及极端天气频发，使得自然灾害和人为事故的破坏性显著增加。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背景分析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F76C0D-84A3-41D1-926B-43E9248E2FBF}"/>
              </a:ext>
            </a:extLst>
          </p:cNvPr>
          <p:cNvSpPr/>
          <p:nvPr/>
        </p:nvSpPr>
        <p:spPr>
          <a:xfrm>
            <a:off x="2480726" y="2651772"/>
            <a:ext cx="4350770" cy="3787128"/>
          </a:xfrm>
          <a:prstGeom prst="rect">
            <a:avLst/>
          </a:prstGeom>
          <a:noFill/>
          <a:ln w="76200">
            <a:solidFill>
              <a:srgbClr val="B44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CB9354-876A-42EB-88AE-CF890A822FAB}"/>
              </a:ext>
            </a:extLst>
          </p:cNvPr>
          <p:cNvGrpSpPr/>
          <p:nvPr/>
        </p:nvGrpSpPr>
        <p:grpSpPr>
          <a:xfrm>
            <a:off x="2639753" y="2809144"/>
            <a:ext cx="2954378" cy="615276"/>
            <a:chOff x="2639754" y="2809144"/>
            <a:chExt cx="2954378" cy="615276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728AF972-616E-47CC-A59E-CFE3E19BF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9754" y="2809144"/>
              <a:ext cx="615276" cy="61527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1ED09DF-FC22-4342-B1B4-29B0090647C3}"/>
                </a:ext>
              </a:extLst>
            </p:cNvPr>
            <p:cNvSpPr txBox="1"/>
            <p:nvPr/>
          </p:nvSpPr>
          <p:spPr>
            <a:xfrm>
              <a:off x="3255030" y="2855172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汤加火山喷发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971CF10-254B-4F6F-ACD8-13E2D28BB89A}"/>
              </a:ext>
            </a:extLst>
          </p:cNvPr>
          <p:cNvSpPr txBox="1"/>
          <p:nvPr/>
        </p:nvSpPr>
        <p:spPr>
          <a:xfrm>
            <a:off x="2646380" y="3581792"/>
            <a:ext cx="401946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年，汤加首都旁的海底火山喷发，导致部分地区遭到严重破坏，海底电缆损坏。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灾害导致汤加全国对外通讯彻底切断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小时，全国互联网连接中断长达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个月。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DAF599-3C3D-4D77-8B9B-BB68B5525F4D}"/>
              </a:ext>
            </a:extLst>
          </p:cNvPr>
          <p:cNvSpPr/>
          <p:nvPr/>
        </p:nvSpPr>
        <p:spPr>
          <a:xfrm>
            <a:off x="7535889" y="2651772"/>
            <a:ext cx="4350770" cy="3787128"/>
          </a:xfrm>
          <a:prstGeom prst="rect">
            <a:avLst/>
          </a:prstGeom>
          <a:noFill/>
          <a:ln w="76200">
            <a:solidFill>
              <a:srgbClr val="B44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6F9977-AF25-428F-A770-7EECD3381FD1}"/>
              </a:ext>
            </a:extLst>
          </p:cNvPr>
          <p:cNvSpPr txBox="1"/>
          <p:nvPr/>
        </p:nvSpPr>
        <p:spPr>
          <a:xfrm>
            <a:off x="7701543" y="3581792"/>
            <a:ext cx="40194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年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号台风，最大强度为超强台风级。先后登陆菲律宾、我国、韩国，直接引起了京津冀暴雨和东北地区洪灾。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台风杜苏芮全球范围内共造成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137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死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285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伤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52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失踪，导致超过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284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亿美元经济损失。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38E9129-1E9A-453A-BCB5-D28A17FB11B0}"/>
              </a:ext>
            </a:extLst>
          </p:cNvPr>
          <p:cNvGrpSpPr/>
          <p:nvPr/>
        </p:nvGrpSpPr>
        <p:grpSpPr>
          <a:xfrm>
            <a:off x="7708625" y="2815999"/>
            <a:ext cx="3299742" cy="601567"/>
            <a:chOff x="7708625" y="2815999"/>
            <a:chExt cx="3299742" cy="60156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5792725-ECBC-4EDE-B736-408B85F73FE8}"/>
                </a:ext>
              </a:extLst>
            </p:cNvPr>
            <p:cNvSpPr txBox="1"/>
            <p:nvPr/>
          </p:nvSpPr>
          <p:spPr>
            <a:xfrm>
              <a:off x="8310192" y="2855172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超强台风杜苏芮</a:t>
              </a:r>
            </a:p>
          </p:txBody>
        </p: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15E26A9B-9C41-491E-BB9C-80490186B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8625" y="2815999"/>
              <a:ext cx="601567" cy="601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79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404B61-520F-4837-A45E-72940F74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传统灾害预警系统难以应对复杂多变的灾害场景。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尤其在突发性灾害（如地震、山体滑坡）或复合型灾害（如台风引发的洪涝与次生事故）中，缺乏智能化、协同化的预警机制可能造成生命财产的重大损失。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293960-88A1-465D-9F6D-3586B7FA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背景分析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A8961C6-B5C6-426E-B4E5-A2CBB0F91383}"/>
              </a:ext>
            </a:extLst>
          </p:cNvPr>
          <p:cNvGrpSpPr/>
          <p:nvPr/>
        </p:nvGrpSpPr>
        <p:grpSpPr>
          <a:xfrm>
            <a:off x="2600325" y="2206171"/>
            <a:ext cx="2047875" cy="838200"/>
            <a:chOff x="2600325" y="2590800"/>
            <a:chExt cx="2047875" cy="8382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621A7BC-F7E2-422F-8BA2-80EB4417C75E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A422250-A928-4710-8D17-8BF0CA032E4A}"/>
                </a:ext>
              </a:extLst>
            </p:cNvPr>
            <p:cNvGrpSpPr/>
            <p:nvPr/>
          </p:nvGrpSpPr>
          <p:grpSpPr>
            <a:xfrm>
              <a:off x="2724151" y="2743200"/>
              <a:ext cx="1743988" cy="533400"/>
              <a:chOff x="2724151" y="2736056"/>
              <a:chExt cx="1743988" cy="533400"/>
            </a:xfrm>
          </p:grpSpPr>
          <p:pic>
            <p:nvPicPr>
              <p:cNvPr id="6" name="图形 5">
                <a:extLst>
                  <a:ext uri="{FF2B5EF4-FFF2-40B4-BE49-F238E27FC236}">
                    <a16:creationId xmlns:a16="http://schemas.microsoft.com/office/drawing/2014/main" id="{B23956AF-87AA-4E93-88F1-1100ED6BE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24151" y="2736056"/>
                <a:ext cx="533400" cy="5334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81D558-55C2-4DFB-B97A-DF7CBE7A6D0E}"/>
                  </a:ext>
                </a:extLst>
              </p:cNvPr>
              <p:cNvSpPr txBox="1"/>
              <p:nvPr/>
            </p:nvSpPr>
            <p:spPr>
              <a:xfrm>
                <a:off x="3257551" y="2802701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人工经验</a:t>
                </a: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CA1D223-32AA-4FFA-83F8-AB79C927E6F8}"/>
              </a:ext>
            </a:extLst>
          </p:cNvPr>
          <p:cNvGrpSpPr/>
          <p:nvPr/>
        </p:nvGrpSpPr>
        <p:grpSpPr>
          <a:xfrm>
            <a:off x="4886325" y="2206171"/>
            <a:ext cx="2047875" cy="838200"/>
            <a:chOff x="4886325" y="2590800"/>
            <a:chExt cx="2047875" cy="8382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5CDFE7F-89E7-4853-93A5-985AB4C26FE2}"/>
                </a:ext>
              </a:extLst>
            </p:cNvPr>
            <p:cNvSpPr/>
            <p:nvPr/>
          </p:nvSpPr>
          <p:spPr>
            <a:xfrm>
              <a:off x="4886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D7BBD2-8F65-449D-A0B1-1231C969E5C4}"/>
                </a:ext>
              </a:extLst>
            </p:cNvPr>
            <p:cNvSpPr txBox="1"/>
            <p:nvPr/>
          </p:nvSpPr>
          <p:spPr>
            <a:xfrm>
              <a:off x="5543551" y="28098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孤立数据</a:t>
              </a:r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17F4B1DD-403B-4054-9B50-9E1A6A157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10181" y="2743230"/>
              <a:ext cx="533370" cy="533370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D630275-E3C5-4DC7-8D9A-A669E4D5555E}"/>
              </a:ext>
            </a:extLst>
          </p:cNvPr>
          <p:cNvGrpSpPr/>
          <p:nvPr/>
        </p:nvGrpSpPr>
        <p:grpSpPr>
          <a:xfrm>
            <a:off x="7172325" y="2206171"/>
            <a:ext cx="2047875" cy="838200"/>
            <a:chOff x="7172325" y="2590800"/>
            <a:chExt cx="2047875" cy="8382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D166F78-42DB-4AC6-96B6-48254D31E93E}"/>
                </a:ext>
              </a:extLst>
            </p:cNvPr>
            <p:cNvSpPr/>
            <p:nvPr/>
          </p:nvSpPr>
          <p:spPr>
            <a:xfrm>
              <a:off x="7172325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33295E-B9A3-4CA6-9AE7-3C5295931347}"/>
                </a:ext>
              </a:extLst>
            </p:cNvPr>
            <p:cNvSpPr txBox="1"/>
            <p:nvPr/>
          </p:nvSpPr>
          <p:spPr>
            <a:xfrm>
              <a:off x="7829551" y="28098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响应滞后</a:t>
              </a:r>
            </a:p>
          </p:txBody>
        </p: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A64F46C6-088C-4463-B8C8-C209D44E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87509" y="2747211"/>
              <a:ext cx="525378" cy="525378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69FFDAF-913B-4E1E-AC22-FC92D0B700D0}"/>
              </a:ext>
            </a:extLst>
          </p:cNvPr>
          <p:cNvGrpSpPr/>
          <p:nvPr/>
        </p:nvGrpSpPr>
        <p:grpSpPr>
          <a:xfrm>
            <a:off x="9453561" y="2206171"/>
            <a:ext cx="2047875" cy="838200"/>
            <a:chOff x="9453561" y="2590800"/>
            <a:chExt cx="2047875" cy="83820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3F59FC9-035B-4FED-BAEF-810AD8A86B9E}"/>
                </a:ext>
              </a:extLst>
            </p:cNvPr>
            <p:cNvSpPr/>
            <p:nvPr/>
          </p:nvSpPr>
          <p:spPr>
            <a:xfrm>
              <a:off x="9453561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28EDCA3-9CBD-4763-AF42-26BABF63803F}"/>
                </a:ext>
              </a:extLst>
            </p:cNvPr>
            <p:cNvSpPr txBox="1"/>
            <p:nvPr/>
          </p:nvSpPr>
          <p:spPr>
            <a:xfrm>
              <a:off x="10110787" y="28098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覆盖不全</a:t>
              </a:r>
            </a:p>
          </p:txBody>
        </p: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8CB224B-DE86-4285-B830-577B58C1F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85160" y="2747211"/>
              <a:ext cx="525378" cy="525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20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A11B94-F2FA-4637-BB60-CB51AA07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传统灾害预警系统依赖人工经验与孤立数据源，存在响应滞后、信息覆盖不全、预测精度不足等问题，难以应对复杂多变的灾害场景。</a:t>
            </a:r>
          </a:p>
          <a:p>
            <a:r>
              <a:rPr lang="zh-CN" altLang="en-US" dirty="0"/>
              <a:t>灾害预警系统旨在通过融合物联网、人工智能、多源数据融合等新一代技术，突破传统预警模式的技术瓶颈，实现灾害风险的动态感知与智能决策。</a:t>
            </a:r>
            <a:endParaRPr lang="en-US" altLang="zh-CN" dirty="0"/>
          </a:p>
          <a:p>
            <a:r>
              <a:rPr lang="zh-CN" altLang="en-US" dirty="0"/>
              <a:t>最终的目标是构建一套实时感知、智能分析、精准预警的灾害预警系统。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0030A31-D67C-4ED0-8FD9-A9BE3396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27148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B1E29F3-13D0-4910-8E8F-0E53A05E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整合多维度数据源，结合人工智能模型进行深度挖掘，形成全生命周期的灾害管理闭环。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0A9F96-AA27-47DA-8722-017E92A7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项目规划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D3BAEDF-21AC-421E-B320-9D4EDC05BED0}"/>
              </a:ext>
            </a:extLst>
          </p:cNvPr>
          <p:cNvGrpSpPr/>
          <p:nvPr/>
        </p:nvGrpSpPr>
        <p:grpSpPr>
          <a:xfrm>
            <a:off x="2600325" y="2466521"/>
            <a:ext cx="2047875" cy="838200"/>
            <a:chOff x="2600325" y="2206171"/>
            <a:chExt cx="2047875" cy="8382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62701F-7E42-4B0F-8007-BC667582E660}"/>
                </a:ext>
              </a:extLst>
            </p:cNvPr>
            <p:cNvGrpSpPr/>
            <p:nvPr/>
          </p:nvGrpSpPr>
          <p:grpSpPr>
            <a:xfrm>
              <a:off x="2600325" y="2206171"/>
              <a:ext cx="2047875" cy="838200"/>
              <a:chOff x="2600325" y="2590800"/>
              <a:chExt cx="2047875" cy="83820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C0BCD8C-D344-4DEB-B090-A7430F67CEB5}"/>
                  </a:ext>
                </a:extLst>
              </p:cNvPr>
              <p:cNvSpPr/>
              <p:nvPr/>
            </p:nvSpPr>
            <p:spPr>
              <a:xfrm>
                <a:off x="2600325" y="2590800"/>
                <a:ext cx="2047875" cy="838200"/>
              </a:xfrm>
              <a:prstGeom prst="rect">
                <a:avLst/>
              </a:prstGeom>
              <a:noFill/>
              <a:ln w="76200">
                <a:solidFill>
                  <a:srgbClr val="B44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BE35D1-85BA-41D3-A06C-008E3083624E}"/>
                  </a:ext>
                </a:extLst>
              </p:cNvPr>
              <p:cNvSpPr txBox="1"/>
              <p:nvPr/>
            </p:nvSpPr>
            <p:spPr>
              <a:xfrm>
                <a:off x="3257551" y="28098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卫星遥感</a:t>
                </a:r>
              </a:p>
            </p:txBody>
          </p:sp>
        </p:grpSp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324911D6-355B-4B23-BFEA-E0D644BDF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82108" y="2422389"/>
              <a:ext cx="405764" cy="405764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9A220A-9797-4153-8974-F79918BCED89}"/>
              </a:ext>
            </a:extLst>
          </p:cNvPr>
          <p:cNvGrpSpPr/>
          <p:nvPr/>
        </p:nvGrpSpPr>
        <p:grpSpPr>
          <a:xfrm>
            <a:off x="4914900" y="2466521"/>
            <a:ext cx="2047875" cy="838200"/>
            <a:chOff x="4914900" y="2206171"/>
            <a:chExt cx="2047875" cy="8382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A92857F-55F0-4787-8CA6-CE050E518B5B}"/>
                </a:ext>
              </a:extLst>
            </p:cNvPr>
            <p:cNvGrpSpPr/>
            <p:nvPr/>
          </p:nvGrpSpPr>
          <p:grpSpPr>
            <a:xfrm>
              <a:off x="4914900" y="2206171"/>
              <a:ext cx="2047875" cy="838200"/>
              <a:chOff x="2600325" y="2590800"/>
              <a:chExt cx="2047875" cy="83820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930930C-347D-4849-95C8-E18B504A9E79}"/>
                  </a:ext>
                </a:extLst>
              </p:cNvPr>
              <p:cNvSpPr/>
              <p:nvPr/>
            </p:nvSpPr>
            <p:spPr>
              <a:xfrm>
                <a:off x="2600325" y="2590800"/>
                <a:ext cx="2047875" cy="838200"/>
              </a:xfrm>
              <a:prstGeom prst="rect">
                <a:avLst/>
              </a:prstGeom>
              <a:noFill/>
              <a:ln w="76200">
                <a:solidFill>
                  <a:srgbClr val="B44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367E6B5-2511-4024-B35D-54C0465B54F8}"/>
                  </a:ext>
                </a:extLst>
              </p:cNvPr>
              <p:cNvSpPr txBox="1"/>
              <p:nvPr/>
            </p:nvSpPr>
            <p:spPr>
              <a:xfrm>
                <a:off x="3257551" y="28098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地面传感</a:t>
                </a:r>
              </a:p>
            </p:txBody>
          </p:sp>
        </p:grp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1CF535F3-EF7B-4EF6-A785-8265937F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59390" y="2385096"/>
              <a:ext cx="480350" cy="480350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8C3CB35-3C22-4307-B72D-76B500C6BCDC}"/>
              </a:ext>
            </a:extLst>
          </p:cNvPr>
          <p:cNvGrpSpPr/>
          <p:nvPr/>
        </p:nvGrpSpPr>
        <p:grpSpPr>
          <a:xfrm>
            <a:off x="7235336" y="2459263"/>
            <a:ext cx="2047875" cy="838200"/>
            <a:chOff x="7235336" y="2198913"/>
            <a:chExt cx="2047875" cy="8382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EC9BB1D-4ECC-46D6-8636-6B1675E2EEB3}"/>
                </a:ext>
              </a:extLst>
            </p:cNvPr>
            <p:cNvGrpSpPr/>
            <p:nvPr/>
          </p:nvGrpSpPr>
          <p:grpSpPr>
            <a:xfrm>
              <a:off x="7235336" y="2198913"/>
              <a:ext cx="2047875" cy="838200"/>
              <a:chOff x="2600325" y="2590800"/>
              <a:chExt cx="2047875" cy="83820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4F804E2-CA1F-4EA0-B92C-99C7C70E71DB}"/>
                  </a:ext>
                </a:extLst>
              </p:cNvPr>
              <p:cNvSpPr/>
              <p:nvPr/>
            </p:nvSpPr>
            <p:spPr>
              <a:xfrm>
                <a:off x="2600325" y="2590800"/>
                <a:ext cx="2047875" cy="838200"/>
              </a:xfrm>
              <a:prstGeom prst="rect">
                <a:avLst/>
              </a:prstGeom>
              <a:noFill/>
              <a:ln w="76200">
                <a:solidFill>
                  <a:srgbClr val="B44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43A5FE0-0D04-42C0-90B5-4777612C8D44}"/>
                  </a:ext>
                </a:extLst>
              </p:cNvPr>
              <p:cNvSpPr txBox="1"/>
              <p:nvPr/>
            </p:nvSpPr>
            <p:spPr>
              <a:xfrm>
                <a:off x="3257551" y="28098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气象数据</a:t>
                </a:r>
              </a:p>
            </p:txBody>
          </p:sp>
        </p:grp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888E242D-9966-4DE5-9497-D2C0AD974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21073" y="2409524"/>
              <a:ext cx="416978" cy="416978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CF28098-204D-4748-B304-F679C284FF96}"/>
              </a:ext>
            </a:extLst>
          </p:cNvPr>
          <p:cNvGrpSpPr/>
          <p:nvPr/>
        </p:nvGrpSpPr>
        <p:grpSpPr>
          <a:xfrm>
            <a:off x="9549911" y="2466521"/>
            <a:ext cx="2047875" cy="838200"/>
            <a:chOff x="9549911" y="2206171"/>
            <a:chExt cx="2047875" cy="8382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28BD38C-3CC7-4058-8C09-94156214E48B}"/>
                </a:ext>
              </a:extLst>
            </p:cNvPr>
            <p:cNvGrpSpPr/>
            <p:nvPr/>
          </p:nvGrpSpPr>
          <p:grpSpPr>
            <a:xfrm>
              <a:off x="9549911" y="2206171"/>
              <a:ext cx="2047875" cy="838200"/>
              <a:chOff x="2600325" y="2590800"/>
              <a:chExt cx="2047875" cy="83820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525482B-FEAB-4D0B-93C5-7CCA9899ED08}"/>
                  </a:ext>
                </a:extLst>
              </p:cNvPr>
              <p:cNvSpPr/>
              <p:nvPr/>
            </p:nvSpPr>
            <p:spPr>
              <a:xfrm>
                <a:off x="2600325" y="2590800"/>
                <a:ext cx="2047875" cy="838200"/>
              </a:xfrm>
              <a:prstGeom prst="rect">
                <a:avLst/>
              </a:prstGeom>
              <a:noFill/>
              <a:ln w="76200">
                <a:solidFill>
                  <a:srgbClr val="B44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04EED9A-F4EA-4875-B4BE-7362C52AF972}"/>
                  </a:ext>
                </a:extLst>
              </p:cNvPr>
              <p:cNvSpPr txBox="1"/>
              <p:nvPr/>
            </p:nvSpPr>
            <p:spPr>
              <a:xfrm>
                <a:off x="3257551" y="28098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人工经验</a:t>
                </a:r>
              </a:p>
            </p:txBody>
          </p:sp>
        </p:grp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28424A01-3681-4946-BA41-1161BC008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33124" y="2417958"/>
              <a:ext cx="414626" cy="414626"/>
            </a:xfrm>
            <a:prstGeom prst="rect">
              <a:avLst/>
            </a:prstGeom>
          </p:spPr>
        </p:pic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AB80409-D2FB-46CF-BE83-CA3581075B5E}"/>
              </a:ext>
            </a:extLst>
          </p:cNvPr>
          <p:cNvGrpSpPr/>
          <p:nvPr/>
        </p:nvGrpSpPr>
        <p:grpSpPr>
          <a:xfrm>
            <a:off x="6029325" y="4150177"/>
            <a:ext cx="2047875" cy="838200"/>
            <a:chOff x="6029325" y="4150177"/>
            <a:chExt cx="2047875" cy="838200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F02BF55-7A26-44F1-ADB7-216CF6A42F1F}"/>
                </a:ext>
              </a:extLst>
            </p:cNvPr>
            <p:cNvGrpSpPr/>
            <p:nvPr/>
          </p:nvGrpSpPr>
          <p:grpSpPr>
            <a:xfrm>
              <a:off x="6029325" y="4150177"/>
              <a:ext cx="2047875" cy="838200"/>
              <a:chOff x="2600325" y="2590800"/>
              <a:chExt cx="2047875" cy="838200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6C0C09A-83ED-43B4-987D-6975F7AC2269}"/>
                  </a:ext>
                </a:extLst>
              </p:cNvPr>
              <p:cNvSpPr/>
              <p:nvPr/>
            </p:nvSpPr>
            <p:spPr>
              <a:xfrm>
                <a:off x="2600325" y="2590800"/>
                <a:ext cx="2047875" cy="838200"/>
              </a:xfrm>
              <a:prstGeom prst="rect">
                <a:avLst/>
              </a:prstGeom>
              <a:solidFill>
                <a:srgbClr val="B44000"/>
              </a:solidFill>
              <a:ln w="216077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C938130C-6D17-4D28-AA74-813B9BAEEA44}"/>
                  </a:ext>
                </a:extLst>
              </p:cNvPr>
              <p:cNvSpPr txBox="1"/>
              <p:nvPr/>
            </p:nvSpPr>
            <p:spPr>
              <a:xfrm>
                <a:off x="3257551" y="2809845"/>
                <a:ext cx="1210588" cy="400110"/>
              </a:xfrm>
              <a:prstGeom prst="rect">
                <a:avLst/>
              </a:prstGeom>
              <a:solidFill>
                <a:srgbClr val="B44000"/>
              </a:solidFill>
              <a:ln w="216077" cap="flat">
                <a:noFill/>
                <a:prstDash val="solid"/>
                <a:miter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人工智能</a:t>
                </a:r>
              </a:p>
            </p:txBody>
          </p:sp>
        </p:grpSp>
        <p:pic>
          <p:nvPicPr>
            <p:cNvPr id="63" name="图形 62">
              <a:extLst>
                <a:ext uri="{FF2B5EF4-FFF2-40B4-BE49-F238E27FC236}">
                  <a16:creationId xmlns:a16="http://schemas.microsoft.com/office/drawing/2014/main" id="{8164546E-5C6A-4C9C-BF34-27A355A3C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15520" y="4369222"/>
              <a:ext cx="400110" cy="400110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4B36404-0C26-40B8-8D22-1F8CDBD7524B}"/>
              </a:ext>
            </a:extLst>
          </p:cNvPr>
          <p:cNvGrpSpPr/>
          <p:nvPr/>
        </p:nvGrpSpPr>
        <p:grpSpPr>
          <a:xfrm>
            <a:off x="3714751" y="5600700"/>
            <a:ext cx="2047875" cy="838200"/>
            <a:chOff x="2600325" y="5600700"/>
            <a:chExt cx="2047875" cy="83820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EBD87F7-C54B-4154-B61B-B7E0B8A0D098}"/>
                </a:ext>
              </a:extLst>
            </p:cNvPr>
            <p:cNvGrpSpPr/>
            <p:nvPr/>
          </p:nvGrpSpPr>
          <p:grpSpPr>
            <a:xfrm>
              <a:off x="2600325" y="5600700"/>
              <a:ext cx="2047875" cy="838200"/>
              <a:chOff x="2600325" y="2590800"/>
              <a:chExt cx="2047875" cy="83820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5831DF4-87E0-424C-A5A2-48D6D8487F96}"/>
                  </a:ext>
                </a:extLst>
              </p:cNvPr>
              <p:cNvSpPr/>
              <p:nvPr/>
            </p:nvSpPr>
            <p:spPr>
              <a:xfrm>
                <a:off x="2600325" y="2590800"/>
                <a:ext cx="2047875" cy="838200"/>
              </a:xfrm>
              <a:prstGeom prst="rect">
                <a:avLst/>
              </a:prstGeom>
              <a:noFill/>
              <a:ln w="76200">
                <a:solidFill>
                  <a:srgbClr val="B44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5705751-AA19-4950-90D2-86CF992F627C}"/>
                  </a:ext>
                </a:extLst>
              </p:cNvPr>
              <p:cNvSpPr txBox="1"/>
              <p:nvPr/>
            </p:nvSpPr>
            <p:spPr>
              <a:xfrm>
                <a:off x="3257551" y="28098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预判风险</a:t>
                </a:r>
              </a:p>
            </p:txBody>
          </p:sp>
        </p:grp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308B7B38-3B6D-4D2B-938E-1F28795C1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768055" y="5804053"/>
              <a:ext cx="433870" cy="433870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6647A10-6AE8-4169-B1BC-6D06EA308CD2}"/>
              </a:ext>
            </a:extLst>
          </p:cNvPr>
          <p:cNvGrpSpPr/>
          <p:nvPr/>
        </p:nvGrpSpPr>
        <p:grpSpPr>
          <a:xfrm>
            <a:off x="6029326" y="5600700"/>
            <a:ext cx="2047875" cy="838200"/>
            <a:chOff x="4914900" y="5600700"/>
            <a:chExt cx="2047875" cy="83820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996CBB4-B817-4619-BD91-9716E24558AA}"/>
                </a:ext>
              </a:extLst>
            </p:cNvPr>
            <p:cNvGrpSpPr/>
            <p:nvPr/>
          </p:nvGrpSpPr>
          <p:grpSpPr>
            <a:xfrm>
              <a:off x="4914900" y="5600700"/>
              <a:ext cx="2047875" cy="838200"/>
              <a:chOff x="2600325" y="2590800"/>
              <a:chExt cx="2047875" cy="83820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04CA764-2921-495B-A76E-83EC268EE6B3}"/>
                  </a:ext>
                </a:extLst>
              </p:cNvPr>
              <p:cNvSpPr/>
              <p:nvPr/>
            </p:nvSpPr>
            <p:spPr>
              <a:xfrm>
                <a:off x="2600325" y="2590800"/>
                <a:ext cx="2047875" cy="838200"/>
              </a:xfrm>
              <a:prstGeom prst="rect">
                <a:avLst/>
              </a:prstGeom>
              <a:noFill/>
              <a:ln w="76200">
                <a:solidFill>
                  <a:srgbClr val="B44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18637ED-212F-444D-B043-0A0A6FA0DBEB}"/>
                  </a:ext>
                </a:extLst>
              </p:cNvPr>
              <p:cNvSpPr txBox="1"/>
              <p:nvPr/>
            </p:nvSpPr>
            <p:spPr>
              <a:xfrm>
                <a:off x="3257551" y="28098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实时追踪</a:t>
                </a:r>
              </a:p>
            </p:txBody>
          </p:sp>
        </p:grpSp>
        <p:pic>
          <p:nvPicPr>
            <p:cNvPr id="66" name="图形 65">
              <a:extLst>
                <a:ext uri="{FF2B5EF4-FFF2-40B4-BE49-F238E27FC236}">
                  <a16:creationId xmlns:a16="http://schemas.microsoft.com/office/drawing/2014/main" id="{6C7A0915-295C-48E5-9D3D-ECCEB861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05591" y="5819965"/>
              <a:ext cx="407148" cy="407148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CF33BA-13DA-439E-95B0-EE52B2EDFD79}"/>
              </a:ext>
            </a:extLst>
          </p:cNvPr>
          <p:cNvGrpSpPr/>
          <p:nvPr/>
        </p:nvGrpSpPr>
        <p:grpSpPr>
          <a:xfrm>
            <a:off x="8349762" y="5593442"/>
            <a:ext cx="2047875" cy="838200"/>
            <a:chOff x="7235336" y="5593442"/>
            <a:chExt cx="2047875" cy="83820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31A5AF3-BFAC-4C05-9D66-F3F4C35F6168}"/>
                </a:ext>
              </a:extLst>
            </p:cNvPr>
            <p:cNvGrpSpPr/>
            <p:nvPr/>
          </p:nvGrpSpPr>
          <p:grpSpPr>
            <a:xfrm>
              <a:off x="7235336" y="5593442"/>
              <a:ext cx="2047875" cy="838200"/>
              <a:chOff x="2600325" y="2590800"/>
              <a:chExt cx="2047875" cy="838200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2CA3DB0-CE83-44D1-B4A5-5957CC9DB1AB}"/>
                  </a:ext>
                </a:extLst>
              </p:cNvPr>
              <p:cNvSpPr/>
              <p:nvPr/>
            </p:nvSpPr>
            <p:spPr>
              <a:xfrm>
                <a:off x="2600325" y="2590800"/>
                <a:ext cx="2047875" cy="838200"/>
              </a:xfrm>
              <a:prstGeom prst="rect">
                <a:avLst/>
              </a:prstGeom>
              <a:noFill/>
              <a:ln w="76200">
                <a:solidFill>
                  <a:srgbClr val="B44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6EC372E-AB03-4536-84DB-2128D40C81D0}"/>
                  </a:ext>
                </a:extLst>
              </p:cNvPr>
              <p:cNvSpPr txBox="1"/>
              <p:nvPr/>
            </p:nvSpPr>
            <p:spPr>
              <a:xfrm>
                <a:off x="3257551" y="28098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评估损失</a:t>
                </a:r>
              </a:p>
            </p:txBody>
          </p:sp>
        </p:grpSp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18CA9216-3D08-4502-AF3A-50D3A632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01327" y="5796618"/>
              <a:ext cx="431848" cy="431848"/>
            </a:xfrm>
            <a:prstGeom prst="rect">
              <a:avLst/>
            </a:prstGeom>
          </p:spPr>
        </p:pic>
      </p:grpSp>
      <p:cxnSp>
        <p:nvCxnSpPr>
          <p:cNvPr id="75" name="连接符: 曲线 74">
            <a:extLst>
              <a:ext uri="{FF2B5EF4-FFF2-40B4-BE49-F238E27FC236}">
                <a16:creationId xmlns:a16="http://schemas.microsoft.com/office/drawing/2014/main" id="{1858E4AA-86CA-43C3-B6FA-6A0FDCCEDA75}"/>
              </a:ext>
            </a:extLst>
          </p:cNvPr>
          <p:cNvCxnSpPr>
            <a:stCxn id="5" idx="2"/>
            <a:endCxn id="60" idx="0"/>
          </p:cNvCxnSpPr>
          <p:nvPr/>
        </p:nvCxnSpPr>
        <p:spPr>
          <a:xfrm rot="16200000" flipH="1">
            <a:off x="4916035" y="2012949"/>
            <a:ext cx="845456" cy="3429000"/>
          </a:xfrm>
          <a:prstGeom prst="curvedConnector3">
            <a:avLst/>
          </a:prstGeom>
          <a:ln w="57150">
            <a:solidFill>
              <a:srgbClr val="B44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曲线 76">
            <a:extLst>
              <a:ext uri="{FF2B5EF4-FFF2-40B4-BE49-F238E27FC236}">
                <a16:creationId xmlns:a16="http://schemas.microsoft.com/office/drawing/2014/main" id="{7FC84317-857E-4E42-AA78-AA873FC3766C}"/>
              </a:ext>
            </a:extLst>
          </p:cNvPr>
          <p:cNvCxnSpPr>
            <a:stCxn id="10" idx="2"/>
            <a:endCxn id="60" idx="0"/>
          </p:cNvCxnSpPr>
          <p:nvPr/>
        </p:nvCxnSpPr>
        <p:spPr>
          <a:xfrm rot="16200000" flipH="1">
            <a:off x="6073322" y="3170236"/>
            <a:ext cx="845456" cy="1114425"/>
          </a:xfrm>
          <a:prstGeom prst="curvedConnector3">
            <a:avLst/>
          </a:prstGeom>
          <a:ln w="57150">
            <a:solidFill>
              <a:srgbClr val="B44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曲线 77">
            <a:extLst>
              <a:ext uri="{FF2B5EF4-FFF2-40B4-BE49-F238E27FC236}">
                <a16:creationId xmlns:a16="http://schemas.microsoft.com/office/drawing/2014/main" id="{56CBA2F8-AB30-44ED-9179-0F33EF58DB86}"/>
              </a:ext>
            </a:extLst>
          </p:cNvPr>
          <p:cNvCxnSpPr>
            <a:cxnSpLocks/>
            <a:stCxn id="15" idx="2"/>
            <a:endCxn id="60" idx="0"/>
          </p:cNvCxnSpPr>
          <p:nvPr/>
        </p:nvCxnSpPr>
        <p:spPr>
          <a:xfrm rot="5400000">
            <a:off x="7229912" y="3120815"/>
            <a:ext cx="852714" cy="1206011"/>
          </a:xfrm>
          <a:prstGeom prst="curvedConnector3">
            <a:avLst/>
          </a:prstGeom>
          <a:ln w="57150">
            <a:solidFill>
              <a:srgbClr val="B44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曲线 79">
            <a:extLst>
              <a:ext uri="{FF2B5EF4-FFF2-40B4-BE49-F238E27FC236}">
                <a16:creationId xmlns:a16="http://schemas.microsoft.com/office/drawing/2014/main" id="{8432F2F1-5666-4A7D-B472-87C4EB5D39AB}"/>
              </a:ext>
            </a:extLst>
          </p:cNvPr>
          <p:cNvCxnSpPr>
            <a:cxnSpLocks/>
            <a:stCxn id="20" idx="2"/>
            <a:endCxn id="60" idx="0"/>
          </p:cNvCxnSpPr>
          <p:nvPr/>
        </p:nvCxnSpPr>
        <p:spPr>
          <a:xfrm rot="5400000">
            <a:off x="8390828" y="1967156"/>
            <a:ext cx="845456" cy="3520586"/>
          </a:xfrm>
          <a:prstGeom prst="curvedConnector3">
            <a:avLst>
              <a:gd name="adj1" fmla="val 50000"/>
            </a:avLst>
          </a:prstGeom>
          <a:ln w="57150">
            <a:solidFill>
              <a:srgbClr val="B44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曲线 83">
            <a:extLst>
              <a:ext uri="{FF2B5EF4-FFF2-40B4-BE49-F238E27FC236}">
                <a16:creationId xmlns:a16="http://schemas.microsoft.com/office/drawing/2014/main" id="{6FFABFD9-49FC-4115-A8B8-2C215CDF24C8}"/>
              </a:ext>
            </a:extLst>
          </p:cNvPr>
          <p:cNvCxnSpPr>
            <a:stCxn id="60" idx="2"/>
            <a:endCxn id="40" idx="0"/>
          </p:cNvCxnSpPr>
          <p:nvPr/>
        </p:nvCxnSpPr>
        <p:spPr>
          <a:xfrm rot="5400000">
            <a:off x="5589815" y="4137251"/>
            <a:ext cx="612323" cy="2314574"/>
          </a:xfrm>
          <a:prstGeom prst="curvedConnector3">
            <a:avLst/>
          </a:prstGeom>
          <a:ln w="57150">
            <a:solidFill>
              <a:srgbClr val="B44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曲线 85">
            <a:extLst>
              <a:ext uri="{FF2B5EF4-FFF2-40B4-BE49-F238E27FC236}">
                <a16:creationId xmlns:a16="http://schemas.microsoft.com/office/drawing/2014/main" id="{37B9AF23-4309-4652-8E15-A2F7F4436D8F}"/>
              </a:ext>
            </a:extLst>
          </p:cNvPr>
          <p:cNvCxnSpPr>
            <a:stCxn id="60" idx="2"/>
            <a:endCxn id="45" idx="0"/>
          </p:cNvCxnSpPr>
          <p:nvPr/>
        </p:nvCxnSpPr>
        <p:spPr>
          <a:xfrm rot="16200000" flipH="1">
            <a:off x="6747102" y="5294537"/>
            <a:ext cx="612323" cy="1"/>
          </a:xfrm>
          <a:prstGeom prst="curvedConnector3">
            <a:avLst/>
          </a:prstGeom>
          <a:ln w="57150">
            <a:solidFill>
              <a:srgbClr val="B44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2B45B10D-255C-457F-A004-2A2E43C601F0}"/>
              </a:ext>
            </a:extLst>
          </p:cNvPr>
          <p:cNvCxnSpPr>
            <a:stCxn id="60" idx="2"/>
            <a:endCxn id="50" idx="0"/>
          </p:cNvCxnSpPr>
          <p:nvPr/>
        </p:nvCxnSpPr>
        <p:spPr>
          <a:xfrm rot="16200000" flipH="1">
            <a:off x="7910949" y="4130690"/>
            <a:ext cx="605065" cy="2320437"/>
          </a:xfrm>
          <a:prstGeom prst="curvedConnector3">
            <a:avLst/>
          </a:prstGeom>
          <a:ln w="57150">
            <a:solidFill>
              <a:srgbClr val="B44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10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B55CAB3-F514-45D1-A1DB-2527750F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灾害范围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F9B4BE6-F0D9-473E-AE9A-625E22E8ABC9}"/>
              </a:ext>
            </a:extLst>
          </p:cNvPr>
          <p:cNvGrpSpPr/>
          <p:nvPr/>
        </p:nvGrpSpPr>
        <p:grpSpPr>
          <a:xfrm>
            <a:off x="4638922" y="3009900"/>
            <a:ext cx="2047875" cy="838200"/>
            <a:chOff x="2600325" y="2590800"/>
            <a:chExt cx="2047875" cy="8382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AECD8A8-621C-4FB4-9346-C366F0789D86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0475EC3-3674-40FE-81B5-498F11DD3AEF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大型火灾</a:t>
              </a: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F1F9B58C-FC9A-4D2B-BB48-2EAA1F79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项目范围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08ABC5-92E0-4E88-9C85-33EE04CD2589}"/>
              </a:ext>
            </a:extLst>
          </p:cNvPr>
          <p:cNvGrpSpPr/>
          <p:nvPr/>
        </p:nvGrpSpPr>
        <p:grpSpPr>
          <a:xfrm>
            <a:off x="2424361" y="2011814"/>
            <a:ext cx="2047875" cy="838200"/>
            <a:chOff x="2600325" y="2590800"/>
            <a:chExt cx="2047875" cy="8382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3EC372B-2C2A-44C3-859B-9239C446A1CF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CBFFCC9-8271-402C-B04E-2948360D2394}"/>
                </a:ext>
              </a:extLst>
            </p:cNvPr>
            <p:cNvSpPr txBox="1"/>
            <p:nvPr/>
          </p:nvSpPr>
          <p:spPr>
            <a:xfrm>
              <a:off x="3257551" y="2809845"/>
              <a:ext cx="697627" cy="40011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地震</a:t>
              </a: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F1680157-3FD2-4A7F-95DB-448784BD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1458" y="2230859"/>
            <a:ext cx="400110" cy="40011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8DC07EE-A2C3-4BFE-B850-7AA2037F5760}"/>
              </a:ext>
            </a:extLst>
          </p:cNvPr>
          <p:cNvGrpSpPr/>
          <p:nvPr/>
        </p:nvGrpSpPr>
        <p:grpSpPr>
          <a:xfrm>
            <a:off x="4638923" y="2011814"/>
            <a:ext cx="2047875" cy="838200"/>
            <a:chOff x="2600325" y="2590800"/>
            <a:chExt cx="2047875" cy="8382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316F5F-2728-4D43-9492-81E708BF0AB0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15A705A-DDC7-4EFF-93B3-A207C66497EC}"/>
                </a:ext>
              </a:extLst>
            </p:cNvPr>
            <p:cNvSpPr txBox="1"/>
            <p:nvPr/>
          </p:nvSpPr>
          <p:spPr>
            <a:xfrm>
              <a:off x="3257551" y="2809845"/>
              <a:ext cx="697627" cy="40011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海啸</a:t>
              </a:r>
            </a:p>
          </p:txBody>
        </p:sp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72B09BE4-5E1B-45C7-BB4D-102C2E92D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2696" y="2230859"/>
            <a:ext cx="400110" cy="40011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644DD6-9A96-4DA2-83CA-861180E86C07}"/>
              </a:ext>
            </a:extLst>
          </p:cNvPr>
          <p:cNvGrpSpPr/>
          <p:nvPr/>
        </p:nvGrpSpPr>
        <p:grpSpPr>
          <a:xfrm>
            <a:off x="6867773" y="2011814"/>
            <a:ext cx="2047875" cy="838200"/>
            <a:chOff x="2600325" y="2590800"/>
            <a:chExt cx="2047875" cy="83820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1A5FF09-81F8-420D-9DEF-4159DD6D85F9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3864697-821E-4043-9D89-58AB8B42701F}"/>
                </a:ext>
              </a:extLst>
            </p:cNvPr>
            <p:cNvSpPr txBox="1"/>
            <p:nvPr/>
          </p:nvSpPr>
          <p:spPr>
            <a:xfrm>
              <a:off x="3257551" y="2809845"/>
              <a:ext cx="697627" cy="40011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台风</a:t>
              </a:r>
            </a:p>
          </p:txBody>
        </p:sp>
      </p:grpSp>
      <p:pic>
        <p:nvPicPr>
          <p:cNvPr id="19" name="图形 18">
            <a:extLst>
              <a:ext uri="{FF2B5EF4-FFF2-40B4-BE49-F238E27FC236}">
                <a16:creationId xmlns:a16="http://schemas.microsoft.com/office/drawing/2014/main" id="{A593CBE9-757B-4032-BD5F-96CF0547B9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76597" y="2230859"/>
            <a:ext cx="400110" cy="40011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C8A789B-FFC7-4356-8AE4-D8145F4EA854}"/>
              </a:ext>
            </a:extLst>
          </p:cNvPr>
          <p:cNvGrpSpPr/>
          <p:nvPr/>
        </p:nvGrpSpPr>
        <p:grpSpPr>
          <a:xfrm>
            <a:off x="9082475" y="2011814"/>
            <a:ext cx="2047875" cy="838200"/>
            <a:chOff x="2600325" y="2590800"/>
            <a:chExt cx="2047875" cy="8382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D8CD56D-6586-471F-B7A7-05D8E08A9664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CFB783B-85FE-41B5-A081-0E511E8ED9D5}"/>
                </a:ext>
              </a:extLst>
            </p:cNvPr>
            <p:cNvSpPr txBox="1"/>
            <p:nvPr/>
          </p:nvSpPr>
          <p:spPr>
            <a:xfrm>
              <a:off x="3257551" y="2809845"/>
              <a:ext cx="697627" cy="40011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洪水</a:t>
              </a:r>
            </a:p>
          </p:txBody>
        </p:sp>
      </p:grpSp>
      <p:pic>
        <p:nvPicPr>
          <p:cNvPr id="21" name="图形 20">
            <a:extLst>
              <a:ext uri="{FF2B5EF4-FFF2-40B4-BE49-F238E27FC236}">
                <a16:creationId xmlns:a16="http://schemas.microsoft.com/office/drawing/2014/main" id="{35B03C5A-31C3-42BA-8CC3-BB97A34EAE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8519" y="2230859"/>
            <a:ext cx="400110" cy="40011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C5CB6F-B139-476B-B4F0-A2381FF47398}"/>
              </a:ext>
            </a:extLst>
          </p:cNvPr>
          <p:cNvGrpSpPr/>
          <p:nvPr/>
        </p:nvGrpSpPr>
        <p:grpSpPr>
          <a:xfrm>
            <a:off x="2424361" y="3009900"/>
            <a:ext cx="2047875" cy="838200"/>
            <a:chOff x="2600325" y="2590800"/>
            <a:chExt cx="2047875" cy="83820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971D275-7B58-44F9-84B6-E2798ABDFF3B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65E92A4-17A5-4ECD-ACB8-1E76EE7AEF76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山体滑坡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28ADD70-DEF6-40FB-8F2B-69E8080084CA}"/>
              </a:ext>
            </a:extLst>
          </p:cNvPr>
          <p:cNvGrpSpPr/>
          <p:nvPr/>
        </p:nvGrpSpPr>
        <p:grpSpPr>
          <a:xfrm>
            <a:off x="6867773" y="3009900"/>
            <a:ext cx="2047875" cy="838200"/>
            <a:chOff x="2600325" y="2590800"/>
            <a:chExt cx="2047875" cy="83820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0FAA6F1-B643-4BDF-9789-7046F737834F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56CA748-9C76-4ADA-97B0-304638DA23D7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电力故障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D2B6121-89C5-4CC2-B464-A4C38D51A729}"/>
              </a:ext>
            </a:extLst>
          </p:cNvPr>
          <p:cNvGrpSpPr/>
          <p:nvPr/>
        </p:nvGrpSpPr>
        <p:grpSpPr>
          <a:xfrm>
            <a:off x="9082475" y="3009900"/>
            <a:ext cx="2047875" cy="838200"/>
            <a:chOff x="2600325" y="2590800"/>
            <a:chExt cx="2047875" cy="83820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B3417C2-5428-4970-88E5-A5613959C924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9DDC48C-89FC-4D95-905E-FDF42A26A450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solidFill>
              <a:srgbClr val="B44000"/>
            </a:solidFill>
            <a:ln w="216077" cap="flat">
              <a:noFill/>
              <a:prstDash val="solid"/>
              <a:miter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危化泄漏</a:t>
              </a:r>
            </a:p>
          </p:txBody>
        </p:sp>
      </p:grpSp>
      <p:pic>
        <p:nvPicPr>
          <p:cNvPr id="39" name="图形 38">
            <a:extLst>
              <a:ext uri="{FF2B5EF4-FFF2-40B4-BE49-F238E27FC236}">
                <a16:creationId xmlns:a16="http://schemas.microsoft.com/office/drawing/2014/main" id="{6B9C49AE-450D-4E33-B459-59F1C97EF7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1458" y="3228945"/>
            <a:ext cx="406392" cy="406392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10A8D3CE-F0E6-42F6-B2A3-F85E2F0321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14967" y="3228945"/>
            <a:ext cx="400110" cy="400110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E7F08244-82D6-4508-8FA7-C25E1A7C63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00300" y="3228945"/>
            <a:ext cx="400110" cy="400110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660312BD-EDC4-47B5-8672-B1A21D0F3B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62935" y="3228945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2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0F234B-3A7A-478C-B5D8-E2EB8973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目标范围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CCA300-CE73-4698-8F01-72DDCD5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项目范围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2A93E9-BACD-4920-B471-A621871F6AA3}"/>
              </a:ext>
            </a:extLst>
          </p:cNvPr>
          <p:cNvGrpSpPr/>
          <p:nvPr/>
        </p:nvGrpSpPr>
        <p:grpSpPr>
          <a:xfrm>
            <a:off x="4862512" y="2047421"/>
            <a:ext cx="2047875" cy="838200"/>
            <a:chOff x="2600325" y="2590800"/>
            <a:chExt cx="2047875" cy="8382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02464E0-6C00-48DA-ADDF-E87BD300321B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5163E3-858B-4236-AFA0-7D2743D67FC1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政府部门</a:t>
              </a: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EB03C11B-C885-4CDF-AC7B-29104249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5208" y="2266466"/>
            <a:ext cx="400110" cy="40011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5F1F6430-2555-447E-AEF7-C80C2E780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5971" y="2266466"/>
            <a:ext cx="400110" cy="40011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2B4765-46C8-45A3-9BF2-66B56F206F80}"/>
              </a:ext>
            </a:extLst>
          </p:cNvPr>
          <p:cNvGrpSpPr/>
          <p:nvPr/>
        </p:nvGrpSpPr>
        <p:grpSpPr>
          <a:xfrm>
            <a:off x="7176418" y="2047421"/>
            <a:ext cx="2047875" cy="838200"/>
            <a:chOff x="2600325" y="2590800"/>
            <a:chExt cx="2047875" cy="8382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5630D3B-7E98-4D38-A8F2-D4AC49E51731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530C4D9-FE59-4420-8009-75CC727FDD34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生产企业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FE040C-5327-491E-9F74-F145ECD3FA06}"/>
              </a:ext>
            </a:extLst>
          </p:cNvPr>
          <p:cNvGrpSpPr/>
          <p:nvPr/>
        </p:nvGrpSpPr>
        <p:grpSpPr>
          <a:xfrm>
            <a:off x="9490325" y="2047421"/>
            <a:ext cx="2047875" cy="838200"/>
            <a:chOff x="2600325" y="2590800"/>
            <a:chExt cx="2047875" cy="8382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75D49A3-FFB9-487E-91EE-B16E2B4709CD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F9673B-4DEA-4346-9148-4DDA6A793732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交通运输</a:t>
              </a:r>
            </a:p>
          </p:txBody>
        </p:sp>
      </p:grpSp>
      <p:pic>
        <p:nvPicPr>
          <p:cNvPr id="21" name="图形 20">
            <a:extLst>
              <a:ext uri="{FF2B5EF4-FFF2-40B4-BE49-F238E27FC236}">
                <a16:creationId xmlns:a16="http://schemas.microsoft.com/office/drawing/2014/main" id="{5A48C75C-1B38-4BDE-8C6C-7C76E99D5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3033" y="2259262"/>
            <a:ext cx="414518" cy="414518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EF1FBB52-03E3-482E-9363-6DFE31D8BCF6}"/>
              </a:ext>
            </a:extLst>
          </p:cNvPr>
          <p:cNvGrpSpPr/>
          <p:nvPr/>
        </p:nvGrpSpPr>
        <p:grpSpPr>
          <a:xfrm>
            <a:off x="2538412" y="2047421"/>
            <a:ext cx="2047875" cy="838200"/>
            <a:chOff x="2600325" y="2590800"/>
            <a:chExt cx="2047875" cy="8382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77433B8-C448-48A1-B26B-40C9D4965116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83D830F-26C8-4FCD-801D-9B3F538EC090}"/>
                </a:ext>
              </a:extLst>
            </p:cNvPr>
            <p:cNvSpPr txBox="1"/>
            <p:nvPr/>
          </p:nvSpPr>
          <p:spPr>
            <a:xfrm>
              <a:off x="3257551" y="2809845"/>
              <a:ext cx="1223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公民个体</a:t>
              </a:r>
            </a:p>
          </p:txBody>
        </p:sp>
      </p:grpSp>
      <p:pic>
        <p:nvPicPr>
          <p:cNvPr id="26" name="图形 25">
            <a:extLst>
              <a:ext uri="{FF2B5EF4-FFF2-40B4-BE49-F238E27FC236}">
                <a16:creationId xmlns:a16="http://schemas.microsoft.com/office/drawing/2014/main" id="{1A4B3528-E0B8-483D-B987-3B906A31A3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9552" y="2272847"/>
            <a:ext cx="387348" cy="3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0F234B-3A7A-478C-B5D8-E2EB8973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目标范围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CCA300-CE73-4698-8F01-72DDCD5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项目范围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2A93E9-BACD-4920-B471-A621871F6AA3}"/>
              </a:ext>
            </a:extLst>
          </p:cNvPr>
          <p:cNvGrpSpPr/>
          <p:nvPr/>
        </p:nvGrpSpPr>
        <p:grpSpPr>
          <a:xfrm>
            <a:off x="4862512" y="2047421"/>
            <a:ext cx="2047875" cy="838200"/>
            <a:chOff x="2600325" y="2590800"/>
            <a:chExt cx="2047875" cy="8382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02464E0-6C00-48DA-ADDF-E87BD300321B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5163E3-858B-4236-AFA0-7D2743D67FC1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政府部门</a:t>
              </a: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EB03C11B-C885-4CDF-AC7B-29104249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5208" y="2266466"/>
            <a:ext cx="400110" cy="40011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5F1F6430-2555-447E-AEF7-C80C2E780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5971" y="2266466"/>
            <a:ext cx="400110" cy="40011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2B4765-46C8-45A3-9BF2-66B56F206F80}"/>
              </a:ext>
            </a:extLst>
          </p:cNvPr>
          <p:cNvGrpSpPr/>
          <p:nvPr/>
        </p:nvGrpSpPr>
        <p:grpSpPr>
          <a:xfrm>
            <a:off x="7176418" y="2047421"/>
            <a:ext cx="2047875" cy="838200"/>
            <a:chOff x="2600325" y="2590800"/>
            <a:chExt cx="2047875" cy="8382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5630D3B-7E98-4D38-A8F2-D4AC49E51731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530C4D9-FE59-4420-8009-75CC727FDD34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生产企业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FE040C-5327-491E-9F74-F145ECD3FA06}"/>
              </a:ext>
            </a:extLst>
          </p:cNvPr>
          <p:cNvGrpSpPr/>
          <p:nvPr/>
        </p:nvGrpSpPr>
        <p:grpSpPr>
          <a:xfrm>
            <a:off x="9490325" y="2047421"/>
            <a:ext cx="2047875" cy="838200"/>
            <a:chOff x="2600325" y="2590800"/>
            <a:chExt cx="2047875" cy="8382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75D49A3-FFB9-487E-91EE-B16E2B4709CD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F9673B-4DEA-4346-9148-4DDA6A793732}"/>
                </a:ext>
              </a:extLst>
            </p:cNvPr>
            <p:cNvSpPr txBox="1"/>
            <p:nvPr/>
          </p:nvSpPr>
          <p:spPr>
            <a:xfrm>
              <a:off x="3257551" y="28098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交通运输</a:t>
              </a:r>
            </a:p>
          </p:txBody>
        </p:sp>
      </p:grpSp>
      <p:pic>
        <p:nvPicPr>
          <p:cNvPr id="21" name="图形 20">
            <a:extLst>
              <a:ext uri="{FF2B5EF4-FFF2-40B4-BE49-F238E27FC236}">
                <a16:creationId xmlns:a16="http://schemas.microsoft.com/office/drawing/2014/main" id="{5A48C75C-1B38-4BDE-8C6C-7C76E99D5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3033" y="2259262"/>
            <a:ext cx="414518" cy="414518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EF1FBB52-03E3-482E-9363-6DFE31D8BCF6}"/>
              </a:ext>
            </a:extLst>
          </p:cNvPr>
          <p:cNvGrpSpPr/>
          <p:nvPr/>
        </p:nvGrpSpPr>
        <p:grpSpPr>
          <a:xfrm>
            <a:off x="2538412" y="2047421"/>
            <a:ext cx="2047875" cy="838200"/>
            <a:chOff x="2600325" y="2590800"/>
            <a:chExt cx="2047875" cy="8382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77433B8-C448-48A1-B26B-40C9D4965116}"/>
                </a:ext>
              </a:extLst>
            </p:cNvPr>
            <p:cNvSpPr/>
            <p:nvPr/>
          </p:nvSpPr>
          <p:spPr>
            <a:xfrm>
              <a:off x="2600325" y="2590800"/>
              <a:ext cx="2047875" cy="838200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83D830F-26C8-4FCD-801D-9B3F538EC090}"/>
                </a:ext>
              </a:extLst>
            </p:cNvPr>
            <p:cNvSpPr txBox="1"/>
            <p:nvPr/>
          </p:nvSpPr>
          <p:spPr>
            <a:xfrm>
              <a:off x="3257551" y="2809845"/>
              <a:ext cx="1223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公民个体</a:t>
              </a:r>
            </a:p>
          </p:txBody>
        </p:sp>
      </p:grpSp>
      <p:pic>
        <p:nvPicPr>
          <p:cNvPr id="26" name="图形 25">
            <a:extLst>
              <a:ext uri="{FF2B5EF4-FFF2-40B4-BE49-F238E27FC236}">
                <a16:creationId xmlns:a16="http://schemas.microsoft.com/office/drawing/2014/main" id="{1A4B3528-E0B8-483D-B987-3B906A31A3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9552" y="2272847"/>
            <a:ext cx="387348" cy="387348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C69533A1-5407-4C8B-878B-2845483B5A60}"/>
              </a:ext>
            </a:extLst>
          </p:cNvPr>
          <p:cNvGrpSpPr/>
          <p:nvPr/>
        </p:nvGrpSpPr>
        <p:grpSpPr>
          <a:xfrm>
            <a:off x="2538412" y="3104666"/>
            <a:ext cx="4350770" cy="3334234"/>
            <a:chOff x="2538412" y="3104666"/>
            <a:chExt cx="4350770" cy="333423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696A9C-0942-4B7D-B642-6F0618ECDC6A}"/>
                </a:ext>
              </a:extLst>
            </p:cNvPr>
            <p:cNvSpPr/>
            <p:nvPr/>
          </p:nvSpPr>
          <p:spPr>
            <a:xfrm>
              <a:off x="2538412" y="3104666"/>
              <a:ext cx="4350770" cy="3334234"/>
            </a:xfrm>
            <a:prstGeom prst="rect">
              <a:avLst/>
            </a:prstGeom>
            <a:noFill/>
            <a:ln w="76200">
              <a:solidFill>
                <a:srgbClr val="B44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5B9E50A-1564-4087-ACFD-70890EA18508}"/>
                </a:ext>
              </a:extLst>
            </p:cNvPr>
            <p:cNvSpPr txBox="1"/>
            <p:nvPr/>
          </p:nvSpPr>
          <p:spPr>
            <a:xfrm>
              <a:off x="2704066" y="4034686"/>
              <a:ext cx="401946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2011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年东日本大地震发生时，东北新干线正在运行的列车在震动开始前就紧急刹车停止，乘客无一人受伤。虽然仙台站内一列车有一节车厢脱轨，但速度已经降到</a:t>
              </a:r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14km/h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，未酿成重大事故。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380A9F0-9B15-450B-BC56-93C6FDA10B3F}"/>
                </a:ext>
              </a:extLst>
            </p:cNvPr>
            <p:cNvGrpSpPr/>
            <p:nvPr/>
          </p:nvGrpSpPr>
          <p:grpSpPr>
            <a:xfrm>
              <a:off x="2746207" y="3288887"/>
              <a:ext cx="2187465" cy="566508"/>
              <a:chOff x="2746207" y="3288887"/>
              <a:chExt cx="2187465" cy="566508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5BEC031-1183-41F3-BACB-6776A0CB0D22}"/>
                  </a:ext>
                </a:extLst>
              </p:cNvPr>
              <p:cNvSpPr txBox="1"/>
              <p:nvPr/>
            </p:nvSpPr>
            <p:spPr>
              <a:xfrm>
                <a:off x="3312715" y="3308066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Microsoft YaHei UI Light" panose="020B0502040204020203" pitchFamily="34" charset="-122"/>
                    <a:ea typeface="Microsoft YaHei UI Light" panose="020B0502040204020203" pitchFamily="34" charset="-122"/>
                  </a:rPr>
                  <a:t>交通运输</a:t>
                </a:r>
              </a:p>
            </p:txBody>
          </p:sp>
          <p:pic>
            <p:nvPicPr>
              <p:cNvPr id="32" name="图形 31">
                <a:extLst>
                  <a:ext uri="{FF2B5EF4-FFF2-40B4-BE49-F238E27FC236}">
                    <a16:creationId xmlns:a16="http://schemas.microsoft.com/office/drawing/2014/main" id="{EC4200F5-9A0F-4C1A-A087-DF3536A38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746207" y="3288887"/>
                <a:ext cx="566508" cy="566508"/>
              </a:xfrm>
              <a:prstGeom prst="rect">
                <a:avLst/>
              </a:prstGeom>
            </p:spPr>
          </p:pic>
        </p:grp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780DD9C5-B2AA-45A3-8724-DEB06A1E5247}"/>
              </a:ext>
            </a:extLst>
          </p:cNvPr>
          <p:cNvSpPr/>
          <p:nvPr/>
        </p:nvSpPr>
        <p:spPr>
          <a:xfrm>
            <a:off x="7176418" y="3104666"/>
            <a:ext cx="4350770" cy="3334234"/>
          </a:xfrm>
          <a:prstGeom prst="rect">
            <a:avLst/>
          </a:prstGeom>
          <a:noFill/>
          <a:ln w="76200">
            <a:solidFill>
              <a:srgbClr val="B44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3808FE-F9B8-4E38-95AC-EBA647762DC5}"/>
              </a:ext>
            </a:extLst>
          </p:cNvPr>
          <p:cNvSpPr txBox="1"/>
          <p:nvPr/>
        </p:nvSpPr>
        <p:spPr>
          <a:xfrm>
            <a:off x="7342072" y="4034686"/>
            <a:ext cx="40194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化工厂、炼化厂等高风险工业设施，核电站等可以在收到地震、海啸、大型火灾警报时快速做出响应，尽可能避免灾害导致次生灾害的更大影响。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E764FF-B2BA-4AB6-8610-24BF3DC4AEAE}"/>
              </a:ext>
            </a:extLst>
          </p:cNvPr>
          <p:cNvGrpSpPr/>
          <p:nvPr/>
        </p:nvGrpSpPr>
        <p:grpSpPr>
          <a:xfrm>
            <a:off x="7438151" y="3308066"/>
            <a:ext cx="2133527" cy="523220"/>
            <a:chOff x="7438151" y="3308066"/>
            <a:chExt cx="2133527" cy="52322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081E3D1-FAAD-4AE4-9A35-3115926F6C74}"/>
                </a:ext>
              </a:extLst>
            </p:cNvPr>
            <p:cNvSpPr txBox="1"/>
            <p:nvPr/>
          </p:nvSpPr>
          <p:spPr>
            <a:xfrm>
              <a:off x="7950721" y="330806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生产企业</a:t>
              </a:r>
            </a:p>
          </p:txBody>
        </p:sp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DEA021EE-D3DE-457F-B2ED-BB11AA8B9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8151" y="3308066"/>
              <a:ext cx="512570" cy="512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26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BB2D53-B78F-44CA-BFB4-30E83174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数据采集层：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部署物联网设备（地震仪、水位传感器、气体检测仪）</a:t>
            </a:r>
            <a:endParaRPr lang="en-US" altLang="zh-CN" dirty="0"/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部署卫星遥感数据接口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zh-CN" altLang="en-US" dirty="0"/>
              <a:t>接入气象、地质、交通、人口密度等公共数据库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D603910-9B21-46F7-BAEB-A5357C9B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技术范围</a:t>
            </a:r>
          </a:p>
        </p:txBody>
      </p:sp>
    </p:spTree>
    <p:extLst>
      <p:ext uri="{BB962C8B-B14F-4D97-AF65-F5344CB8AC3E}">
        <p14:creationId xmlns:p14="http://schemas.microsoft.com/office/powerpoint/2010/main" val="1564677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自定义&quot;,&quot;Kind&quot;:1,&quot;Id&quot;:&quot;e84d144a-a670-4157-ba48-f1d604c6f46f&quot;,&quot;OldGuidesSetting&quot;:{&quot;HeaderHeight&quot;:10.0,&quot;TopMargin&quot;:6.0,&quot;FooterHeight&quot;:5.0,&quot;BottomMargin&quot;:0.0,&quot;SideMargin&quot;:2.5,&quot;IntervalMargin&quot;:1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地理第四组演示 Unified.potx" id="{D1506400-8383-4A11-959F-117DF6E95D07}" vid="{85C89B2F-8CA3-4702-B75C-BE3473CC368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Universal Windows Platform</Template>
  <TotalTime>873</TotalTime>
  <Words>1175</Words>
  <Application>Microsoft Office PowerPoint</Application>
  <PresentationFormat>宽屏</PresentationFormat>
  <Paragraphs>118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Microsoft YaHei UI</vt:lpstr>
      <vt:lpstr>Microsoft YaHei UI Light</vt:lpstr>
      <vt:lpstr>等线</vt:lpstr>
      <vt:lpstr>Arial</vt:lpstr>
      <vt:lpstr>Times New Roman</vt:lpstr>
      <vt:lpstr>Office 主题​​</vt:lpstr>
      <vt:lpstr>灾害预警系统</vt:lpstr>
      <vt:lpstr>背景分析</vt:lpstr>
      <vt:lpstr>背景分析</vt:lpstr>
      <vt:lpstr>项目目标</vt:lpstr>
      <vt:lpstr>项目规划</vt:lpstr>
      <vt:lpstr>项目范围</vt:lpstr>
      <vt:lpstr>项目范围</vt:lpstr>
      <vt:lpstr>项目范围</vt:lpstr>
      <vt:lpstr>技术范围</vt:lpstr>
      <vt:lpstr>技术范围</vt:lpstr>
      <vt:lpstr>技术范围</vt:lpstr>
      <vt:lpstr>现有产品不足</vt:lpstr>
      <vt:lpstr>原型设计</vt:lpstr>
      <vt:lpstr>原型设计</vt:lpstr>
      <vt:lpstr>原型设计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灾害预警系统</dc:title>
  <dc:creator>Dustin Jiang</dc:creator>
  <cp:lastModifiedBy>Dustin Jiang</cp:lastModifiedBy>
  <cp:revision>31</cp:revision>
  <dcterms:created xsi:type="dcterms:W3CDTF">2025-03-17T06:45:54Z</dcterms:created>
  <dcterms:modified xsi:type="dcterms:W3CDTF">2025-03-18T16:42:20Z</dcterms:modified>
</cp:coreProperties>
</file>